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57" r:id="rId2"/>
    <p:sldId id="277" r:id="rId3"/>
    <p:sldId id="308" r:id="rId4"/>
    <p:sldId id="316" r:id="rId5"/>
    <p:sldId id="312" r:id="rId6"/>
    <p:sldId id="263" r:id="rId7"/>
    <p:sldId id="318" r:id="rId8"/>
    <p:sldId id="319" r:id="rId9"/>
    <p:sldId id="291" r:id="rId10"/>
    <p:sldId id="317" r:id="rId11"/>
  </p:sldIdLst>
  <p:sldSz cx="24382413" cy="13716000"/>
  <p:notesSz cx="6858000" cy="9144000"/>
  <p:defaultTextStyle>
    <a:defPPr>
      <a:defRPr lang="en-US"/>
    </a:defPPr>
    <a:lvl1pPr marL="0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2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7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3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2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966" userDrawn="1">
          <p15:clr>
            <a:srgbClr val="A4A3A4"/>
          </p15:clr>
        </p15:guide>
        <p15:guide id="3" pos="13123" userDrawn="1">
          <p15:clr>
            <a:srgbClr val="A4A3A4"/>
          </p15:clr>
        </p15:guide>
        <p15:guide id="4" orient="horz" pos="7813" userDrawn="1">
          <p15:clr>
            <a:srgbClr val="A4A3A4"/>
          </p15:clr>
        </p15:guide>
        <p15:guide id="6" pos="12533" userDrawn="1">
          <p15:clr>
            <a:srgbClr val="A4A3A4"/>
          </p15:clr>
        </p15:guide>
        <p15:guide id="7" orient="horz" pos="1871" userDrawn="1">
          <p15:clr>
            <a:srgbClr val="A4A3A4"/>
          </p15:clr>
        </p15:guide>
        <p15:guide id="8" orient="horz" pos="2415" userDrawn="1">
          <p15:clr>
            <a:srgbClr val="A4A3A4"/>
          </p15:clr>
        </p15:guide>
        <p15:guide id="9" pos="1511" userDrawn="1">
          <p15:clr>
            <a:srgbClr val="A4A3A4"/>
          </p15:clr>
        </p15:guide>
        <p15:guide id="10" orient="horz" pos="918" userDrawn="1">
          <p15:clr>
            <a:srgbClr val="A4A3A4"/>
          </p15:clr>
        </p15:guide>
        <p15:guide id="11" pos="3733" userDrawn="1">
          <p15:clr>
            <a:srgbClr val="A4A3A4"/>
          </p15:clr>
        </p15:guide>
        <p15:guide id="12" pos="115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234B"/>
    <a:srgbClr val="EDEBEE"/>
    <a:srgbClr val="7391FF"/>
    <a:srgbClr val="53585F"/>
    <a:srgbClr val="C8D7FF"/>
    <a:srgbClr val="19326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67"/>
    <p:restoredTop sz="94694"/>
  </p:normalViewPr>
  <p:slideViewPr>
    <p:cSldViewPr snapToObjects="1" showGuides="1">
      <p:cViewPr varScale="1">
        <p:scale>
          <a:sx n="63" d="100"/>
          <a:sy n="63" d="100"/>
        </p:scale>
        <p:origin x="730" y="82"/>
      </p:cViewPr>
      <p:guideLst>
        <p:guide pos="966"/>
        <p:guide pos="13123"/>
        <p:guide orient="horz" pos="7813"/>
        <p:guide pos="12533"/>
        <p:guide orient="horz" pos="1871"/>
        <p:guide orient="horz" pos="2415"/>
        <p:guide pos="1511"/>
        <p:guide orient="horz" pos="918"/>
        <p:guide pos="3733"/>
        <p:guide pos="115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DE991-7A49-904E-BA36-3E5C721CA6C9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D8343-E445-374C-BDF8-84DEE5560B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4389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802" y="2244725"/>
            <a:ext cx="1828681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802" y="7204075"/>
            <a:ext cx="18286810" cy="331152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377" indent="0" algn="ctr">
              <a:buNone/>
              <a:defRPr sz="4000"/>
            </a:lvl2pPr>
            <a:lvl3pPr marL="1828756" indent="0" algn="ctr">
              <a:buNone/>
              <a:defRPr sz="3600"/>
            </a:lvl3pPr>
            <a:lvl4pPr marL="2743133" indent="0" algn="ctr">
              <a:buNone/>
              <a:defRPr sz="3200"/>
            </a:lvl4pPr>
            <a:lvl5pPr marL="3657507" indent="0" algn="ctr">
              <a:buNone/>
              <a:defRPr sz="3200"/>
            </a:lvl5pPr>
            <a:lvl6pPr marL="4571886" indent="0" algn="ctr">
              <a:buNone/>
              <a:defRPr sz="3200"/>
            </a:lvl6pPr>
            <a:lvl7pPr marL="5486263" indent="0" algn="ctr">
              <a:buNone/>
              <a:defRPr sz="3200"/>
            </a:lvl7pPr>
            <a:lvl8pPr marL="6400640" indent="0" algn="ctr">
              <a:buNone/>
              <a:defRPr sz="3200"/>
            </a:lvl8pPr>
            <a:lvl9pPr marL="7315017" indent="0" algn="ctr">
              <a:buNone/>
              <a:defRPr sz="3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6522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6150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8668" y="730255"/>
            <a:ext cx="5257458" cy="116236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295" y="730255"/>
            <a:ext cx="15467593" cy="116236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26473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41496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593" y="3419481"/>
            <a:ext cx="21029831" cy="5705475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593" y="9178928"/>
            <a:ext cx="21029831" cy="3000373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377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756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13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50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88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26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64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01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4815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291" y="3651251"/>
            <a:ext cx="10362526" cy="870267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3596" y="3651251"/>
            <a:ext cx="10362526" cy="870267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5403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730251"/>
            <a:ext cx="21029831" cy="26511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469" y="3362325"/>
            <a:ext cx="10314902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77" indent="0">
              <a:buNone/>
              <a:defRPr sz="4000" b="1"/>
            </a:lvl2pPr>
            <a:lvl3pPr marL="1828756" indent="0">
              <a:buNone/>
              <a:defRPr sz="3600" b="1"/>
            </a:lvl3pPr>
            <a:lvl4pPr marL="2743133" indent="0">
              <a:buNone/>
              <a:defRPr sz="3200" b="1"/>
            </a:lvl4pPr>
            <a:lvl5pPr marL="3657507" indent="0">
              <a:buNone/>
              <a:defRPr sz="3200" b="1"/>
            </a:lvl5pPr>
            <a:lvl6pPr marL="4571886" indent="0">
              <a:buNone/>
              <a:defRPr sz="3200" b="1"/>
            </a:lvl6pPr>
            <a:lvl7pPr marL="5486263" indent="0">
              <a:buNone/>
              <a:defRPr sz="3200" b="1"/>
            </a:lvl7pPr>
            <a:lvl8pPr marL="6400640" indent="0">
              <a:buNone/>
              <a:defRPr sz="3200" b="1"/>
            </a:lvl8pPr>
            <a:lvl9pPr marL="7315017" indent="0">
              <a:buNone/>
              <a:defRPr sz="3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469" y="5010153"/>
            <a:ext cx="10314902" cy="73691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3601" y="3362325"/>
            <a:ext cx="10365701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77" indent="0">
              <a:buNone/>
              <a:defRPr sz="4000" b="1"/>
            </a:lvl2pPr>
            <a:lvl3pPr marL="1828756" indent="0">
              <a:buNone/>
              <a:defRPr sz="3600" b="1"/>
            </a:lvl3pPr>
            <a:lvl4pPr marL="2743133" indent="0">
              <a:buNone/>
              <a:defRPr sz="3200" b="1"/>
            </a:lvl4pPr>
            <a:lvl5pPr marL="3657507" indent="0">
              <a:buNone/>
              <a:defRPr sz="3200" b="1"/>
            </a:lvl5pPr>
            <a:lvl6pPr marL="4571886" indent="0">
              <a:buNone/>
              <a:defRPr sz="3200" b="1"/>
            </a:lvl6pPr>
            <a:lvl7pPr marL="5486263" indent="0">
              <a:buNone/>
              <a:defRPr sz="3200" b="1"/>
            </a:lvl7pPr>
            <a:lvl8pPr marL="6400640" indent="0">
              <a:buNone/>
              <a:defRPr sz="3200" b="1"/>
            </a:lvl8pPr>
            <a:lvl9pPr marL="7315017" indent="0">
              <a:buNone/>
              <a:defRPr sz="3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3601" y="5010153"/>
            <a:ext cx="10365701" cy="73691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66551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115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4611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914400"/>
            <a:ext cx="7863963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5701" y="1974855"/>
            <a:ext cx="12343597" cy="9747251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7" y="4114801"/>
            <a:ext cx="7863963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77" indent="0">
              <a:buNone/>
              <a:defRPr sz="2800"/>
            </a:lvl2pPr>
            <a:lvl3pPr marL="1828756" indent="0">
              <a:buNone/>
              <a:defRPr sz="2400"/>
            </a:lvl3pPr>
            <a:lvl4pPr marL="2743133" indent="0">
              <a:buNone/>
              <a:defRPr sz="2000"/>
            </a:lvl4pPr>
            <a:lvl5pPr marL="3657507" indent="0">
              <a:buNone/>
              <a:defRPr sz="2000"/>
            </a:lvl5pPr>
            <a:lvl6pPr marL="4571886" indent="0">
              <a:buNone/>
              <a:defRPr sz="2000"/>
            </a:lvl6pPr>
            <a:lvl7pPr marL="5486263" indent="0">
              <a:buNone/>
              <a:defRPr sz="2000"/>
            </a:lvl7pPr>
            <a:lvl8pPr marL="6400640" indent="0">
              <a:buNone/>
              <a:defRPr sz="2000"/>
            </a:lvl8pPr>
            <a:lvl9pPr marL="7315017" indent="0">
              <a:buNone/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026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914400"/>
            <a:ext cx="7863963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5701" y="1974855"/>
            <a:ext cx="12343597" cy="9747251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377" indent="0">
              <a:buNone/>
              <a:defRPr sz="5600"/>
            </a:lvl2pPr>
            <a:lvl3pPr marL="1828756" indent="0">
              <a:buNone/>
              <a:defRPr sz="4800"/>
            </a:lvl3pPr>
            <a:lvl4pPr marL="2743133" indent="0">
              <a:buNone/>
              <a:defRPr sz="4000"/>
            </a:lvl4pPr>
            <a:lvl5pPr marL="3657507" indent="0">
              <a:buNone/>
              <a:defRPr sz="4000"/>
            </a:lvl5pPr>
            <a:lvl6pPr marL="4571886" indent="0">
              <a:buNone/>
              <a:defRPr sz="4000"/>
            </a:lvl6pPr>
            <a:lvl7pPr marL="5486263" indent="0">
              <a:buNone/>
              <a:defRPr sz="4000"/>
            </a:lvl7pPr>
            <a:lvl8pPr marL="6400640" indent="0">
              <a:buNone/>
              <a:defRPr sz="4000"/>
            </a:lvl8pPr>
            <a:lvl9pPr marL="7315017" indent="0">
              <a:buNone/>
              <a:defRPr sz="4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7" y="4114801"/>
            <a:ext cx="7863963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77" indent="0">
              <a:buNone/>
              <a:defRPr sz="2800"/>
            </a:lvl2pPr>
            <a:lvl3pPr marL="1828756" indent="0">
              <a:buNone/>
              <a:defRPr sz="2400"/>
            </a:lvl3pPr>
            <a:lvl4pPr marL="2743133" indent="0">
              <a:buNone/>
              <a:defRPr sz="2000"/>
            </a:lvl4pPr>
            <a:lvl5pPr marL="3657507" indent="0">
              <a:buNone/>
              <a:defRPr sz="2000"/>
            </a:lvl5pPr>
            <a:lvl6pPr marL="4571886" indent="0">
              <a:buNone/>
              <a:defRPr sz="2000"/>
            </a:lvl6pPr>
            <a:lvl7pPr marL="5486263" indent="0">
              <a:buNone/>
              <a:defRPr sz="2000"/>
            </a:lvl7pPr>
            <a:lvl8pPr marL="6400640" indent="0">
              <a:buNone/>
              <a:defRPr sz="2000"/>
            </a:lvl8pPr>
            <a:lvl9pPr marL="7315017" indent="0">
              <a:buNone/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8185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291" y="730251"/>
            <a:ext cx="21029831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291" y="3651251"/>
            <a:ext cx="21029831" cy="8702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291" y="12712701"/>
            <a:ext cx="5486043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1F041-D29B-8C4F-81D4-F6B9816EE8A8}" type="datetimeFigureOut">
              <a:rPr kumimoji="1" lang="ko-Kore-KR" altLang="en-US" smtClean="0"/>
              <a:t>06/23/2021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6675" y="12712701"/>
            <a:ext cx="8229064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0079" y="12712701"/>
            <a:ext cx="5486043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49789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28756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7" indent="-457187" algn="l" defTabSz="1828756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66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943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320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697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076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453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827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206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56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133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507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886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263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640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017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19">
            <a:extLst>
              <a:ext uri="{FF2B5EF4-FFF2-40B4-BE49-F238E27FC236}">
                <a16:creationId xmlns:a16="http://schemas.microsoft.com/office/drawing/2014/main" id="{D1DA626E-FE1D-3748-8C05-FF0A3F27A833}"/>
              </a:ext>
            </a:extLst>
          </p:cNvPr>
          <p:cNvSpPr/>
          <p:nvPr/>
        </p:nvSpPr>
        <p:spPr>
          <a:xfrm>
            <a:off x="2413000" y="3689648"/>
            <a:ext cx="17526000" cy="1872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algn="r">
              <a:defRPr sz="7500" spc="-75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Chapter </a:t>
            </a:r>
            <a:r>
              <a:rPr lang="en-US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08. </a:t>
            </a:r>
            <a:r>
              <a:rPr lang="ko-KR" altLang="en-US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클래스</a:t>
            </a:r>
            <a:endParaRPr b="1" dirty="0">
              <a:latin typeface="SpoqaHanSans-Bold" panose="020B0500000000000000" pitchFamily="34" charset="-128"/>
              <a:ea typeface="SpoqaHanSans-Bold" panose="020B0500000000000000" pitchFamily="34" charset="-128"/>
            </a:endParaRPr>
          </a:p>
          <a:p>
            <a:pPr algn="r">
              <a:defRPr sz="4000" spc="-3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b="1" dirty="0">
                <a:solidFill>
                  <a:srgbClr val="ED234B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04.</a:t>
            </a:r>
            <a:r>
              <a:rPr b="1" dirty="0">
                <a:solidFill>
                  <a:srgbClr val="ED234B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 </a:t>
            </a:r>
            <a:r>
              <a:rPr lang="ko-KR" altLang="en-US" b="1" dirty="0" err="1">
                <a:latin typeface="SpoqaHanSans-Bold" panose="020B0500000000000000" pitchFamily="34" charset="-128"/>
                <a:ea typeface="SpoqaHanSans-Bold" panose="020B0500000000000000" pitchFamily="34" charset="-128"/>
              </a:rPr>
              <a:t>오버라이딩</a:t>
            </a:r>
            <a:r>
              <a:rPr lang="en-US" altLang="ko-KR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, </a:t>
            </a:r>
            <a:r>
              <a:rPr lang="ko-KR" altLang="en-US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클래스 변수</a:t>
            </a:r>
            <a:endParaRPr b="1" dirty="0">
              <a:latin typeface="SpoqaHanSans-Bold" panose="020B0500000000000000" pitchFamily="34" charset="-128"/>
              <a:ea typeface="SpoqaHanSans-Bold" panose="020B0500000000000000" pitchFamily="34" charset="-128"/>
            </a:endParaRPr>
          </a:p>
        </p:txBody>
      </p:sp>
      <p:sp>
        <p:nvSpPr>
          <p:cNvPr id="7" name="슬라이드 번호 개체 틀 4">
            <a:extLst>
              <a:ext uri="{FF2B5EF4-FFF2-40B4-BE49-F238E27FC236}">
                <a16:creationId xmlns:a16="http://schemas.microsoft.com/office/drawing/2014/main" id="{C1876509-6B89-0241-B5AC-8FBEDEDE6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3519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클래스 문제 </a:t>
            </a:r>
            <a:r>
              <a:rPr lang="en-US" altLang="ko-KR" b="1" dirty="0"/>
              <a:t>1)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05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 실습문제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686150" y="4049688"/>
            <a:ext cx="18938104" cy="684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200" dirty="0"/>
              <a:t>실습문제 </a:t>
            </a:r>
            <a:r>
              <a:rPr lang="en-US" altLang="ko-KR" sz="3200" dirty="0"/>
              <a:t>8.1.1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10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8" name="Shape 133">
            <a:extLst>
              <a:ext uri="{FF2B5EF4-FFF2-40B4-BE49-F238E27FC236}">
                <a16:creationId xmlns:a16="http://schemas.microsoft.com/office/drawing/2014/main" id="{F1FDC7FE-72FF-40C1-B95A-ADA636202E9E}"/>
              </a:ext>
            </a:extLst>
          </p:cNvPr>
          <p:cNvSpPr/>
          <p:nvPr/>
        </p:nvSpPr>
        <p:spPr>
          <a:xfrm>
            <a:off x="2691468" y="4913254"/>
            <a:ext cx="12472144" cy="3477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200" b="1" dirty="0"/>
              <a:t>아이템 공통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이름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가격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무게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판매하기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버리기</a:t>
            </a:r>
            <a:endParaRPr lang="en-US" altLang="ko-KR" sz="3200" b="1" dirty="0"/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200" b="1" dirty="0"/>
              <a:t>장비 아이템</a:t>
            </a:r>
            <a:r>
              <a:rPr lang="en-US" altLang="ko-KR" sz="3200" b="1" dirty="0"/>
              <a:t> : </a:t>
            </a:r>
            <a:r>
              <a:rPr lang="ko-KR" altLang="en-US" sz="3200" b="1" dirty="0"/>
              <a:t>착용효과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착용하기</a:t>
            </a:r>
            <a:endParaRPr lang="en-US" altLang="ko-KR" sz="3200" b="1" dirty="0"/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200" b="1" dirty="0"/>
              <a:t>소모품 아이템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사용효과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사용하기</a:t>
            </a:r>
            <a:endParaRPr lang="en-US" altLang="ko-KR" sz="3200" b="1" dirty="0"/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3200" dirty="0"/>
              <a:t>(</a:t>
            </a:r>
            <a:r>
              <a:rPr lang="ko-KR" altLang="en-US" sz="3200" dirty="0"/>
              <a:t>단</a:t>
            </a:r>
            <a:r>
              <a:rPr lang="en-US" altLang="ko-KR" sz="3200" dirty="0"/>
              <a:t>, </a:t>
            </a:r>
            <a:r>
              <a:rPr lang="ko-KR" altLang="en-US" sz="3200" dirty="0"/>
              <a:t>버리기는 버릴 수 있는 아이템만 가능하다</a:t>
            </a:r>
            <a:r>
              <a:rPr lang="en-US" altLang="ko-KR" sz="3200" dirty="0"/>
              <a:t>)</a:t>
            </a:r>
          </a:p>
        </p:txBody>
      </p:sp>
      <p:sp>
        <p:nvSpPr>
          <p:cNvPr id="11" name="Shape 133">
            <a:extLst>
              <a:ext uri="{FF2B5EF4-FFF2-40B4-BE49-F238E27FC236}">
                <a16:creationId xmlns:a16="http://schemas.microsoft.com/office/drawing/2014/main" id="{C6CDE78C-6059-4970-965B-CF26B5674815}"/>
              </a:ext>
            </a:extLst>
          </p:cNvPr>
          <p:cNvSpPr/>
          <p:nvPr/>
        </p:nvSpPr>
        <p:spPr>
          <a:xfrm>
            <a:off x="2680812" y="10827679"/>
            <a:ext cx="18938104" cy="1794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구성안과 설계도를 보고 클래스를 코드로 완성해보자</a:t>
            </a:r>
            <a:r>
              <a:rPr lang="en-US" altLang="ko-KR" sz="3600" dirty="0"/>
              <a:t>. </a:t>
            </a:r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3600" dirty="0"/>
              <a:t>(</a:t>
            </a:r>
            <a:r>
              <a:rPr lang="ko-KR" altLang="en-US" sz="3600" dirty="0"/>
              <a:t>메서드 구현은 자유롭게 한다</a:t>
            </a:r>
            <a:r>
              <a:rPr lang="en-US" altLang="ko-KR" sz="3600" dirty="0"/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895FBE4-7545-4E50-A283-D3B58EBA9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3254" y="4913254"/>
            <a:ext cx="696277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26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학습 목표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04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782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 err="1"/>
              <a:t>오버라이딩</a:t>
            </a:r>
            <a:r>
              <a:rPr lang="en-US" altLang="ko-KR" dirty="0"/>
              <a:t>,</a:t>
            </a:r>
          </a:p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 변수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3833664"/>
            <a:ext cx="12472144" cy="3419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상속에 대한 예제를 업그레이드 해보자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클래스 변수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dirty="0"/>
              <a:t>private</a:t>
            </a:r>
            <a:r>
              <a:rPr lang="ko-KR" altLang="en-US" dirty="0"/>
              <a:t> 변수</a:t>
            </a:r>
            <a:endParaRPr lang="en-US" altLang="ko-KR" dirty="0"/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2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3752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b="1" dirty="0"/>
              <a:t>RPG</a:t>
            </a:r>
            <a:r>
              <a:rPr lang="ko-KR" altLang="en-US" b="1" dirty="0"/>
              <a:t>게임 업데이트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04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782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 err="1"/>
              <a:t>오버라이딩</a:t>
            </a:r>
            <a:r>
              <a:rPr lang="en-US" altLang="ko-KR" dirty="0"/>
              <a:t>,</a:t>
            </a:r>
          </a:p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 변수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3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40CCA8B-9793-4F71-82BB-F2FB43604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326" y="3048113"/>
            <a:ext cx="15490949" cy="103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3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b="1" dirty="0"/>
              <a:t>RPG</a:t>
            </a:r>
            <a:r>
              <a:rPr lang="ko-KR" altLang="en-US" b="1" dirty="0"/>
              <a:t>게임 업데이트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04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782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 err="1"/>
              <a:t>오버라이딩</a:t>
            </a:r>
            <a:r>
              <a:rPr lang="en-US" altLang="ko-KR" dirty="0"/>
              <a:t>,</a:t>
            </a:r>
          </a:p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 변수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4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13" name="Shape 133">
            <a:extLst>
              <a:ext uri="{FF2B5EF4-FFF2-40B4-BE49-F238E27FC236}">
                <a16:creationId xmlns:a16="http://schemas.microsoft.com/office/drawing/2014/main" id="{2DE9915A-CFCE-4736-AAB5-2B5123C5FDC6}"/>
              </a:ext>
            </a:extLst>
          </p:cNvPr>
          <p:cNvSpPr/>
          <p:nvPr/>
        </p:nvSpPr>
        <p:spPr>
          <a:xfrm>
            <a:off x="2398118" y="3833664"/>
            <a:ext cx="12472144" cy="4260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드래곤 클래스에 </a:t>
            </a:r>
            <a:r>
              <a:rPr lang="ko-KR" altLang="en-US" dirty="0">
                <a:solidFill>
                  <a:schemeClr val="accent1"/>
                </a:solidFill>
              </a:rPr>
              <a:t>인스턴스 속성</a:t>
            </a:r>
            <a:r>
              <a:rPr lang="ko-KR" altLang="en-US" dirty="0"/>
              <a:t>으로 </a:t>
            </a:r>
            <a:r>
              <a:rPr lang="en-US" altLang="ko-KR" dirty="0">
                <a:solidFill>
                  <a:schemeClr val="accent1"/>
                </a:solidFill>
              </a:rPr>
              <a:t>3</a:t>
            </a:r>
            <a:r>
              <a:rPr lang="ko-KR" altLang="en-US" dirty="0">
                <a:solidFill>
                  <a:schemeClr val="accent1"/>
                </a:solidFill>
              </a:rPr>
              <a:t>개의 스킬</a:t>
            </a:r>
            <a:r>
              <a:rPr lang="ko-KR" altLang="en-US" dirty="0"/>
              <a:t>을 추가하자</a:t>
            </a:r>
            <a:r>
              <a:rPr lang="en-US" altLang="ko-KR" dirty="0"/>
              <a:t>.</a:t>
            </a: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드래곤이 스킬을 쓰면 속성 중에 하나가 무작위로 사용된다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50320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실습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04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782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 err="1"/>
              <a:t>오버라이딩</a:t>
            </a:r>
            <a:r>
              <a:rPr lang="en-US" altLang="ko-KR" dirty="0"/>
              <a:t>,</a:t>
            </a:r>
          </a:p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 변수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5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0427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19">
            <a:extLst>
              <a:ext uri="{FF2B5EF4-FFF2-40B4-BE49-F238E27FC236}">
                <a16:creationId xmlns:a16="http://schemas.microsoft.com/office/drawing/2014/main" id="{D9A90743-360F-9F47-81AC-6C2ED2F39B42}"/>
              </a:ext>
            </a:extLst>
          </p:cNvPr>
          <p:cNvSpPr/>
          <p:nvPr/>
        </p:nvSpPr>
        <p:spPr>
          <a:xfrm>
            <a:off x="2413000" y="3689648"/>
            <a:ext cx="1752600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algn="r">
              <a:defRPr sz="7500" spc="-75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>
                <a:solidFill>
                  <a:schemeClr val="bg1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클래스 실습문제 풀이</a:t>
            </a:r>
            <a:endParaRPr lang="en" altLang="ko-Kore-KR" dirty="0">
              <a:solidFill>
                <a:schemeClr val="bg1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4FA70D0-7CB9-A54D-A240-9BF010CE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6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2590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실습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04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 실습문제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7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D96E395-2F16-4EFC-8F55-6490BCB72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7346" y="2170704"/>
            <a:ext cx="16767720" cy="1117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125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실습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04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 실습문제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8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D96E395-2F16-4EFC-8F55-6490BCB72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7346" y="2170704"/>
            <a:ext cx="16767720" cy="1117848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3FA1BA3-EF7F-41F2-A977-332D776A1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344" y="2169643"/>
            <a:ext cx="16767721" cy="1117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49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클래스 문제 </a:t>
            </a:r>
            <a:r>
              <a:rPr lang="en-US" altLang="ko-KR" b="1" dirty="0"/>
              <a:t>1)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05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 실습문제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686150" y="4049688"/>
            <a:ext cx="18938104" cy="2528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200" dirty="0"/>
              <a:t>실습문제 </a:t>
            </a:r>
            <a:r>
              <a:rPr lang="en-US" altLang="ko-KR" sz="3200" dirty="0"/>
              <a:t>8.1.1</a:t>
            </a:r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영철은 </a:t>
            </a:r>
            <a:r>
              <a:rPr lang="ko-KR" altLang="en-US" sz="3600" dirty="0" err="1"/>
              <a:t>스타트게임즈</a:t>
            </a:r>
            <a:r>
              <a:rPr lang="ko-KR" altLang="en-US" sz="3600" dirty="0"/>
              <a:t> 회사에 개발자로 취직을 하게 되었다</a:t>
            </a:r>
            <a:r>
              <a:rPr lang="en-US" altLang="ko-KR" sz="3600" dirty="0"/>
              <a:t>. </a:t>
            </a:r>
            <a:r>
              <a:rPr lang="ko-KR" altLang="en-US" sz="3600" dirty="0"/>
              <a:t>지난주 회의 결과로 신작 </a:t>
            </a:r>
            <a:r>
              <a:rPr lang="en-US" altLang="ko-KR" sz="3600" dirty="0"/>
              <a:t>MMORPG </a:t>
            </a:r>
            <a:r>
              <a:rPr lang="ko-KR" altLang="en-US" sz="3600" dirty="0"/>
              <a:t>게임의 아이템 구성안을 만들었다</a:t>
            </a:r>
            <a:r>
              <a:rPr lang="en-US" altLang="ko-KR" sz="3600" dirty="0"/>
              <a:t>.  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9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8" name="Shape 133">
            <a:extLst>
              <a:ext uri="{FF2B5EF4-FFF2-40B4-BE49-F238E27FC236}">
                <a16:creationId xmlns:a16="http://schemas.microsoft.com/office/drawing/2014/main" id="{F1FDC7FE-72FF-40C1-B95A-ADA636202E9E}"/>
              </a:ext>
            </a:extLst>
          </p:cNvPr>
          <p:cNvSpPr/>
          <p:nvPr/>
        </p:nvSpPr>
        <p:spPr>
          <a:xfrm>
            <a:off x="2680812" y="7072028"/>
            <a:ext cx="12472144" cy="3477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200" b="1" dirty="0"/>
              <a:t>아이템 공통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이름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가격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무게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판매하기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버리기</a:t>
            </a:r>
            <a:endParaRPr lang="en-US" altLang="ko-KR" sz="3200" b="1" dirty="0"/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200" b="1" dirty="0"/>
              <a:t>장비 아이템</a:t>
            </a:r>
            <a:r>
              <a:rPr lang="en-US" altLang="ko-KR" sz="3200" b="1" dirty="0"/>
              <a:t> : </a:t>
            </a:r>
            <a:r>
              <a:rPr lang="ko-KR" altLang="en-US" sz="3200" b="1" dirty="0"/>
              <a:t>착용효과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착용하기</a:t>
            </a:r>
            <a:endParaRPr lang="en-US" altLang="ko-KR" sz="3200" b="1" dirty="0"/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200" b="1" dirty="0"/>
              <a:t>소모품 아이템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사용효과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사용하기</a:t>
            </a:r>
            <a:endParaRPr lang="en-US" altLang="ko-KR" sz="3200" b="1" dirty="0"/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3200" dirty="0"/>
              <a:t>(</a:t>
            </a:r>
            <a:r>
              <a:rPr lang="ko-KR" altLang="en-US" sz="3200" dirty="0"/>
              <a:t>단</a:t>
            </a:r>
            <a:r>
              <a:rPr lang="en-US" altLang="ko-KR" sz="3200" dirty="0"/>
              <a:t>, </a:t>
            </a:r>
            <a:r>
              <a:rPr lang="ko-KR" altLang="en-US" sz="3200" dirty="0"/>
              <a:t>버리기는 버릴 수 있는 아이템만 가능하다</a:t>
            </a:r>
            <a:r>
              <a:rPr lang="en-US" altLang="ko-KR" sz="3200" dirty="0"/>
              <a:t>)</a:t>
            </a:r>
          </a:p>
        </p:txBody>
      </p:sp>
      <p:sp>
        <p:nvSpPr>
          <p:cNvPr id="11" name="Shape 133">
            <a:extLst>
              <a:ext uri="{FF2B5EF4-FFF2-40B4-BE49-F238E27FC236}">
                <a16:creationId xmlns:a16="http://schemas.microsoft.com/office/drawing/2014/main" id="{C6CDE78C-6059-4970-965B-CF26B5674815}"/>
              </a:ext>
            </a:extLst>
          </p:cNvPr>
          <p:cNvSpPr/>
          <p:nvPr/>
        </p:nvSpPr>
        <p:spPr>
          <a:xfrm>
            <a:off x="2680812" y="10827679"/>
            <a:ext cx="18938104" cy="770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그리고 구성안을 토대로 클래스 다이어그램을 설계하였다</a:t>
            </a:r>
            <a:r>
              <a:rPr lang="en-US" altLang="ko-KR" sz="3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53228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3733</TotalTime>
  <Words>219</Words>
  <Application>Microsoft Office PowerPoint</Application>
  <PresentationFormat>사용자 지정</PresentationFormat>
  <Paragraphs>60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SpoqaHanSans-Bold</vt:lpstr>
      <vt:lpstr>SpoqaHanSans-Light</vt:lpstr>
      <vt:lpstr>SpoqaHanSans-Regular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jh_lee@fastcampus.co.kr</dc:creator>
  <cp:lastModifiedBy>kwon kijun</cp:lastModifiedBy>
  <cp:revision>123</cp:revision>
  <dcterms:created xsi:type="dcterms:W3CDTF">2021-04-05T07:22:06Z</dcterms:created>
  <dcterms:modified xsi:type="dcterms:W3CDTF">2021-06-23T04:09:25Z</dcterms:modified>
</cp:coreProperties>
</file>

<file path=docProps/thumbnail.jpeg>
</file>